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4" r:id="rId5"/>
    <p:sldId id="258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59" r:id="rId16"/>
    <p:sldId id="260" r:id="rId17"/>
    <p:sldId id="261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7A38-09A6-47D8-BFA6-3B5503AD2E3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122-ADDA-44F6-B55D-98D32C5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7A38-09A6-47D8-BFA6-3B5503AD2E3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122-ADDA-44F6-B55D-98D32C5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9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7A38-09A6-47D8-BFA6-3B5503AD2E3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122-ADDA-44F6-B55D-98D32C5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1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7A38-09A6-47D8-BFA6-3B5503AD2E3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122-ADDA-44F6-B55D-98D32C5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3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7A38-09A6-47D8-BFA6-3B5503AD2E3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122-ADDA-44F6-B55D-98D32C5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0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7A38-09A6-47D8-BFA6-3B5503AD2E3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122-ADDA-44F6-B55D-98D32C5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5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7A38-09A6-47D8-BFA6-3B5503AD2E3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122-ADDA-44F6-B55D-98D32C5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1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7A38-09A6-47D8-BFA6-3B5503AD2E3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122-ADDA-44F6-B55D-98D32C5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1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7A38-09A6-47D8-BFA6-3B5503AD2E3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122-ADDA-44F6-B55D-98D32C5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5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7A38-09A6-47D8-BFA6-3B5503AD2E3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122-ADDA-44F6-B55D-98D32C5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4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7A38-09A6-47D8-BFA6-3B5503AD2E3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122-ADDA-44F6-B55D-98D32C5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0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07A38-09A6-47D8-BFA6-3B5503AD2E3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64122-ADDA-44F6-B55D-98D32C5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7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aradars.org/courses/fvcg9509-screen-recording-and-film-editing-using-camtasia-studio" TargetMode="External"/><Relationship Id="rId2" Type="http://schemas.openxmlformats.org/officeDocument/2006/relationships/hyperlink" Target="https://soft98.ir/multi-media/screen-capture/680-camtasia-studio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arzamindownload.com/contents/6017/" TargetMode="External"/><Relationship Id="rId4" Type="http://schemas.openxmlformats.org/officeDocument/2006/relationships/hyperlink" Target="https://soft98.ir/multi-media/screen-capture/14365-bandicam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rzamindownload.com/contents/6242/" TargetMode="External"/><Relationship Id="rId2" Type="http://schemas.openxmlformats.org/officeDocument/2006/relationships/hyperlink" Target="https://soft98.ir/multi-media/screen-capture/14881-ZD-Soft-Screen-Recorder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fcci2022@shirazu.ac.ir" TargetMode="External"/><Relationship Id="rId2" Type="http://schemas.openxmlformats.org/officeDocument/2006/relationships/hyperlink" Target="mailto:9th.fcci.2022@gmail.co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>
            <a:extLst>
              <a:ext uri="{FF2B5EF4-FFF2-40B4-BE49-F238E27FC236}">
                <a16:creationId xmlns:a16="http://schemas.microsoft.com/office/drawing/2014/main" id="{867E3DCC-F845-44F3-A052-9D8329E87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E1631A-0231-4282-B2E6-B90D4640B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6"/>
          <a:stretch/>
        </p:blipFill>
        <p:spPr>
          <a:xfrm>
            <a:off x="3005738" y="4907325"/>
            <a:ext cx="961456" cy="875473"/>
          </a:xfrm>
          <a:prstGeom prst="rect">
            <a:avLst/>
          </a:prstGeom>
        </p:spPr>
      </p:pic>
      <p:pic>
        <p:nvPicPr>
          <p:cNvPr id="4" name="Picture 2" descr="Combustionintitute.de: The Combustion Institute, Pittsburgh">
            <a:extLst>
              <a:ext uri="{FF2B5EF4-FFF2-40B4-BE49-F238E27FC236}">
                <a16:creationId xmlns:a16="http://schemas.microsoft.com/office/drawing/2014/main" id="{343188FA-71FB-45DA-89F3-59004D7E6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A3C69"/>
              </a:clrFrom>
              <a:clrTo>
                <a:srgbClr val="3A3C6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091" y="4907325"/>
            <a:ext cx="801976" cy="8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گالری - آلبوم: A - تصویر: آرم انجمن احتراق ایران">
            <a:extLst>
              <a:ext uri="{FF2B5EF4-FFF2-40B4-BE49-F238E27FC236}">
                <a16:creationId xmlns:a16="http://schemas.microsoft.com/office/drawing/2014/main" id="{8158ED36-119F-4A11-89B5-3E760C16C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6" b="9694"/>
          <a:stretch/>
        </p:blipFill>
        <p:spPr bwMode="auto">
          <a:xfrm>
            <a:off x="4352210" y="4907324"/>
            <a:ext cx="820865" cy="8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59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4D748C98-6FA0-44C6-9B32-B054BAACC408}"/>
              </a:ext>
            </a:extLst>
          </p:cNvPr>
          <p:cNvSpPr txBox="1"/>
          <p:nvPr/>
        </p:nvSpPr>
        <p:spPr>
          <a:xfrm>
            <a:off x="1952980" y="550314"/>
            <a:ext cx="586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راهنمای تکمیلی در رابطه با تهیه ویدئو ارائه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77DED-3F53-4561-9542-067C5EA3E8F2}"/>
              </a:ext>
            </a:extLst>
          </p:cNvPr>
          <p:cNvSpPr txBox="1"/>
          <p:nvPr/>
        </p:nvSpPr>
        <p:spPr>
          <a:xfrm>
            <a:off x="8290560" y="635080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7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/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15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DA35-AAC3-4DB3-AA4B-866E54E8F218}"/>
              </a:ext>
            </a:extLst>
          </p:cNvPr>
          <p:cNvSpPr txBox="1"/>
          <p:nvPr/>
        </p:nvSpPr>
        <p:spPr>
          <a:xfrm>
            <a:off x="625151" y="1303854"/>
            <a:ext cx="7807649" cy="5089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لینک دریافت نرم افزار 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Camtasia</a:t>
            </a:r>
          </a:p>
          <a:p>
            <a:pPr algn="ctr" rtl="1" eaLnBrk="1" hangingPunct="1">
              <a:lnSpc>
                <a:spcPct val="150000"/>
              </a:lnSpc>
            </a:pP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  <a:hlinkClick r:id="rId2"/>
              </a:rPr>
              <a:t>https://soft98.ir/multi-media/screen-capture/680-camtasia-studio.html</a:t>
            </a:r>
            <a:endParaRPr lang="en-US" altLang="en-US" sz="1400" dirty="0">
              <a:latin typeface="Cambria" panose="02040503050406030204" pitchFamily="18" charset="0"/>
              <a:ea typeface="Cambria" panose="02040503050406030204" pitchFamily="18" charset="0"/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 </a:t>
            </a:r>
            <a:endParaRPr lang="fa-IR" altLang="en-US" dirty="0">
              <a:latin typeface="Cambria" panose="02040503050406030204" pitchFamily="18" charset="0"/>
              <a:ea typeface="Cambria" panose="02040503050406030204" pitchFamily="18" charset="0"/>
              <a:cs typeface="B Nazanin" pitchFamily="2" charset="-78"/>
            </a:endParaRPr>
          </a:p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آموزش استفاده از نرم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 </a:t>
            </a:r>
            <a:r>
              <a:rPr lang="fa-IR" alt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افزار 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Camtasia</a:t>
            </a:r>
            <a:r>
              <a:rPr lang="fa-IR" alt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 برای ضبط و تولید ویدئو:</a:t>
            </a:r>
          </a:p>
          <a:p>
            <a:pPr algn="ctr" rtl="1" eaLnBrk="1" hangingPunct="1">
              <a:lnSpc>
                <a:spcPct val="150000"/>
              </a:lnSpc>
            </a:pP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  <a:hlinkClick r:id="rId3"/>
              </a:rPr>
              <a:t>https://faradars.org/courses/fvcg9509-screen-recording-and-film-editing-using-camtasia-studio</a:t>
            </a:r>
            <a:endParaRPr lang="fa-IR" altLang="en-US" sz="1400" dirty="0">
              <a:latin typeface="Cambria" panose="02040503050406030204" pitchFamily="18" charset="0"/>
              <a:ea typeface="Cambria" panose="02040503050406030204" pitchFamily="18" charset="0"/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endParaRPr lang="fa-IR" altLang="en-US" dirty="0">
              <a:latin typeface="Cambria" panose="02040503050406030204" pitchFamily="18" charset="0"/>
              <a:ea typeface="Cambria" panose="02040503050406030204" pitchFamily="18" charset="0"/>
              <a:cs typeface="B Nazanin" pitchFamily="2" charset="-78"/>
            </a:endParaRPr>
          </a:p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 </a:t>
            </a:r>
            <a:r>
              <a:rPr lang="fa-IR" alt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لینک دریافت نرمافزار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Bandicam</a:t>
            </a:r>
          </a:p>
          <a:p>
            <a:pPr algn="ctr" rtl="1" eaLnBrk="1" hangingPunct="1">
              <a:lnSpc>
                <a:spcPct val="150000"/>
              </a:lnSpc>
            </a:pP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  <a:hlinkClick r:id="rId4"/>
              </a:rPr>
              <a:t>https://soft98.ir/multi-media/screen-capture/14365-bandicam.html</a:t>
            </a:r>
            <a:endParaRPr lang="fa-IR" altLang="en-US" sz="1400" dirty="0">
              <a:latin typeface="Cambria" panose="02040503050406030204" pitchFamily="18" charset="0"/>
              <a:ea typeface="Cambria" panose="02040503050406030204" pitchFamily="18" charset="0"/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endParaRPr lang="fa-IR" altLang="en-US" dirty="0">
              <a:latin typeface="Cambria" panose="02040503050406030204" pitchFamily="18" charset="0"/>
              <a:ea typeface="Cambria" panose="02040503050406030204" pitchFamily="18" charset="0"/>
              <a:cs typeface="B Nazanin" pitchFamily="2" charset="-78"/>
            </a:endParaRPr>
          </a:p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 - </a:t>
            </a:r>
            <a:r>
              <a:rPr lang="fa-IR" alt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آموزش استفاده از نرمافزار 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Bandicam </a:t>
            </a:r>
            <a:r>
              <a:rPr lang="fa-IR" alt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برای ضبط و تولید ویدیو:</a:t>
            </a:r>
          </a:p>
          <a:p>
            <a:pPr algn="ctr" rtl="1" eaLnBrk="1" hangingPunct="1">
              <a:lnSpc>
                <a:spcPct val="150000"/>
              </a:lnSpc>
            </a:pP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  <a:hlinkClick r:id="rId5"/>
              </a:rPr>
              <a:t>https://www.sarzamindownload.com/contents/6017/</a:t>
            </a:r>
            <a:endParaRPr lang="fa-IR" altLang="en-US" sz="1400" dirty="0">
              <a:latin typeface="Cambria" panose="02040503050406030204" pitchFamily="18" charset="0"/>
              <a:ea typeface="Cambria" panose="02040503050406030204" pitchFamily="18" charset="0"/>
              <a:cs typeface="B Nazanin" pitchFamily="2" charset="-78"/>
            </a:endParaRPr>
          </a:p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a-IR" altLang="en-US" dirty="0">
              <a:latin typeface="Cambria" panose="02040503050406030204" pitchFamily="18" charset="0"/>
              <a:ea typeface="Cambria" panose="02040503050406030204" pitchFamily="18" charset="0"/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endParaRPr lang="fa-IR" altLang="en-US" dirty="0">
              <a:latin typeface="Cambria" panose="02040503050406030204" pitchFamily="18" charset="0"/>
              <a:ea typeface="Cambria" panose="02040503050406030204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3033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4D748C98-6FA0-44C6-9B32-B054BAACC408}"/>
              </a:ext>
            </a:extLst>
          </p:cNvPr>
          <p:cNvSpPr txBox="1"/>
          <p:nvPr/>
        </p:nvSpPr>
        <p:spPr>
          <a:xfrm>
            <a:off x="1952980" y="550314"/>
            <a:ext cx="586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راهنمای تکمیلی در رابطه با تهیه ویدئو ارائه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77DED-3F53-4561-9542-067C5EA3E8F2}"/>
              </a:ext>
            </a:extLst>
          </p:cNvPr>
          <p:cNvSpPr txBox="1"/>
          <p:nvPr/>
        </p:nvSpPr>
        <p:spPr>
          <a:xfrm>
            <a:off x="8290560" y="635080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8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/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15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DA35-AAC3-4DB3-AA4B-866E54E8F218}"/>
              </a:ext>
            </a:extLst>
          </p:cNvPr>
          <p:cNvSpPr txBox="1"/>
          <p:nvPr/>
        </p:nvSpPr>
        <p:spPr>
          <a:xfrm>
            <a:off x="625151" y="1303854"/>
            <a:ext cx="7807649" cy="3289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 eaLnBrk="1" hangingPunct="1">
              <a:lnSpc>
                <a:spcPct val="150000"/>
              </a:lnSpc>
            </a:pPr>
            <a:endParaRPr lang="fa-IR" altLang="en-US" dirty="0">
              <a:latin typeface="Cambria" panose="02040503050406030204" pitchFamily="18" charset="0"/>
              <a:ea typeface="Cambria" panose="02040503050406030204" pitchFamily="18" charset="0"/>
              <a:cs typeface="B Nazanin" pitchFamily="2" charset="-78"/>
            </a:endParaRPr>
          </a:p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دریافت لینک نرم افزار </a:t>
            </a:r>
            <a:r>
              <a:rPr lang="en-US" altLang="en-US" sz="1600" b="1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ZD Soft Screen Recorder</a:t>
            </a:r>
            <a:endParaRPr lang="fa-IR" altLang="en-US" b="1" dirty="0">
              <a:latin typeface="Cambria" panose="02040503050406030204" pitchFamily="18" charset="0"/>
              <a:ea typeface="Cambria" panose="02040503050406030204" pitchFamily="18" charset="0"/>
              <a:cs typeface="B Nazanin" pitchFamily="2" charset="-78"/>
            </a:endParaRPr>
          </a:p>
          <a:p>
            <a:pPr algn="ctr" rtl="1" eaLnBrk="1" hangingPunct="1">
              <a:lnSpc>
                <a:spcPct val="150000"/>
              </a:lnSpc>
            </a:pP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  <a:hlinkClick r:id="rId2"/>
              </a:rPr>
              <a:t>https://soft98.ir/multi-media/screen-capture/14881-ZD-Soft-Screen-Recorder.html</a:t>
            </a:r>
            <a:endParaRPr lang="fa-IR" altLang="en-US" sz="1400" dirty="0">
              <a:latin typeface="Cambria" panose="02040503050406030204" pitchFamily="18" charset="0"/>
              <a:ea typeface="Cambria" panose="02040503050406030204" pitchFamily="18" charset="0"/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endParaRPr lang="fa-IR" altLang="en-US" dirty="0">
              <a:latin typeface="Cambria" panose="02040503050406030204" pitchFamily="18" charset="0"/>
              <a:ea typeface="Cambria" panose="02040503050406030204" pitchFamily="18" charset="0"/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endParaRPr lang="fa-IR" altLang="en-US" dirty="0">
              <a:latin typeface="Cambria" panose="02040503050406030204" pitchFamily="18" charset="0"/>
              <a:ea typeface="Cambria" panose="02040503050406030204" pitchFamily="18" charset="0"/>
              <a:cs typeface="B Nazanin" pitchFamily="2" charset="-78"/>
            </a:endParaRPr>
          </a:p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 </a:t>
            </a:r>
            <a:r>
              <a:rPr lang="fa-IR" alt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آموزش استفاده از نرم افزار 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Recorder Screen Soft ZD </a:t>
            </a:r>
            <a:r>
              <a:rPr lang="fa-IR" alt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 برای ضبط و تولید ویدیو:</a:t>
            </a:r>
          </a:p>
          <a:p>
            <a:pPr algn="ctr" rtl="1" eaLnBrk="1" hangingPunct="1">
              <a:lnSpc>
                <a:spcPct val="150000"/>
              </a:lnSpc>
            </a:pP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  <a:hlinkClick r:id="rId3"/>
              </a:rPr>
              <a:t>https://www.sarzamindownload.com/contents/6242/</a:t>
            </a:r>
            <a:endParaRPr lang="fa-IR" altLang="en-US" sz="1400" dirty="0">
              <a:latin typeface="Cambria" panose="02040503050406030204" pitchFamily="18" charset="0"/>
              <a:ea typeface="Cambria" panose="02040503050406030204" pitchFamily="18" charset="0"/>
              <a:cs typeface="B Nazanin" pitchFamily="2" charset="-78"/>
            </a:endParaRPr>
          </a:p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a-IR" altLang="en-US" dirty="0">
              <a:latin typeface="Cambria" panose="02040503050406030204" pitchFamily="18" charset="0"/>
              <a:ea typeface="Cambria" panose="02040503050406030204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9945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4D748C98-6FA0-44C6-9B32-B054BAACC408}"/>
              </a:ext>
            </a:extLst>
          </p:cNvPr>
          <p:cNvSpPr txBox="1"/>
          <p:nvPr/>
        </p:nvSpPr>
        <p:spPr>
          <a:xfrm>
            <a:off x="1952980" y="550314"/>
            <a:ext cx="586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استفاده از نرم افزار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B Titr" panose="00000700000000000000" pitchFamily="2" charset="-78"/>
              </a:rPr>
              <a:t>PowerPoint</a:t>
            </a:r>
            <a:r>
              <a:rPr lang="fa-IR" sz="2400" dirty="0">
                <a:cs typeface="B Titr" panose="00000700000000000000" pitchFamily="2" charset="-78"/>
              </a:rPr>
              <a:t> برای تولید ویدئو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77DED-3F53-4561-9542-067C5EA3E8F2}"/>
              </a:ext>
            </a:extLst>
          </p:cNvPr>
          <p:cNvSpPr txBox="1"/>
          <p:nvPr/>
        </p:nvSpPr>
        <p:spPr>
          <a:xfrm>
            <a:off x="8290560" y="635080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9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/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15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91E07-4E47-42CC-9F85-D53A77CB6AE7}"/>
              </a:ext>
            </a:extLst>
          </p:cNvPr>
          <p:cNvSpPr txBox="1"/>
          <p:nvPr/>
        </p:nvSpPr>
        <p:spPr>
          <a:xfrm>
            <a:off x="4182995" y="1623049"/>
            <a:ext cx="439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کلیک بر روی دکمه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Insert</a:t>
            </a:r>
            <a:r>
              <a:rPr lang="fa-IR" b="1" dirty="0">
                <a:cs typeface="B Nazanin" panose="00000400000000000000" pitchFamily="2" charset="-78"/>
              </a:rPr>
              <a:t> در منوی نرم افزار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4A0C3C-1C53-4374-8FAA-89B099F1D0C2}"/>
              </a:ext>
            </a:extLst>
          </p:cNvPr>
          <p:cNvSpPr txBox="1"/>
          <p:nvPr/>
        </p:nvSpPr>
        <p:spPr>
          <a:xfrm>
            <a:off x="3292874" y="3062884"/>
            <a:ext cx="547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dirty="0"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کلیک بر روی دکمه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Screen Recording</a:t>
            </a:r>
            <a:r>
              <a:rPr lang="fa-IR" b="1" dirty="0"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در قسمت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Media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5F2292-CB81-42B7-A810-C784BA5E4107}"/>
              </a:ext>
            </a:extLst>
          </p:cNvPr>
          <p:cNvSpPr txBox="1"/>
          <p:nvPr/>
        </p:nvSpPr>
        <p:spPr>
          <a:xfrm>
            <a:off x="4258452" y="4384644"/>
            <a:ext cx="443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کلیک بر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Record</a:t>
            </a:r>
            <a:r>
              <a:rPr lang="fa-IR" b="1" dirty="0">
                <a:cs typeface="B Nazanin" panose="00000400000000000000" pitchFamily="2" charset="-78"/>
              </a:rPr>
              <a:t> و آغاز شدن فرآیند ضبط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A62B6B-0BF1-471C-BBAC-24241B7C6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2" t="3518" r="60446"/>
          <a:stretch/>
        </p:blipFill>
        <p:spPr>
          <a:xfrm>
            <a:off x="1744825" y="1210372"/>
            <a:ext cx="1883952" cy="14336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D10FD9-DBAB-4499-842F-7C1C8AF27E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8"/>
          <a:stretch/>
        </p:blipFill>
        <p:spPr>
          <a:xfrm>
            <a:off x="1283785" y="2752264"/>
            <a:ext cx="1905000" cy="109486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36C149-C045-49BC-8D02-B77E9320DA3A}"/>
              </a:ext>
            </a:extLst>
          </p:cNvPr>
          <p:cNvSpPr/>
          <p:nvPr/>
        </p:nvSpPr>
        <p:spPr>
          <a:xfrm>
            <a:off x="2387183" y="2752264"/>
            <a:ext cx="699795" cy="957605"/>
          </a:xfrm>
          <a:prstGeom prst="roundRect">
            <a:avLst>
              <a:gd name="adj" fmla="val 1104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089217-A425-4E1E-A3C4-B8B974815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93" t="9537" r="2809" b="11319"/>
          <a:stretch/>
        </p:blipFill>
        <p:spPr>
          <a:xfrm>
            <a:off x="1329611" y="3999631"/>
            <a:ext cx="2995127" cy="841484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7B62AB-DF4B-47F5-82AB-5C822E8D521E}"/>
              </a:ext>
            </a:extLst>
          </p:cNvPr>
          <p:cNvSpPr/>
          <p:nvPr/>
        </p:nvSpPr>
        <p:spPr>
          <a:xfrm>
            <a:off x="1329611" y="4020750"/>
            <a:ext cx="503854" cy="727788"/>
          </a:xfrm>
          <a:prstGeom prst="roundRect">
            <a:avLst>
              <a:gd name="adj" fmla="val 1104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9C49A3-9BEF-4ED3-AAD5-A4DEFE36CD65}"/>
              </a:ext>
            </a:extLst>
          </p:cNvPr>
          <p:cNvSpPr txBox="1"/>
          <p:nvPr/>
        </p:nvSpPr>
        <p:spPr>
          <a:xfrm>
            <a:off x="4258452" y="4948885"/>
            <a:ext cx="443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اتمام ارائه با کلیک برگزینه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stop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F0E445-CECA-4ECA-82EC-C8B675F8CA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3" t="9428" b="7965"/>
          <a:stretch/>
        </p:blipFill>
        <p:spPr>
          <a:xfrm>
            <a:off x="1283785" y="4862234"/>
            <a:ext cx="3138925" cy="87618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9D7607-85D7-43AB-B895-24B99F8FDA52}"/>
              </a:ext>
            </a:extLst>
          </p:cNvPr>
          <p:cNvSpPr/>
          <p:nvPr/>
        </p:nvSpPr>
        <p:spPr>
          <a:xfrm>
            <a:off x="1833465" y="4862234"/>
            <a:ext cx="545841" cy="727788"/>
          </a:xfrm>
          <a:prstGeom prst="roundRect">
            <a:avLst>
              <a:gd name="adj" fmla="val 1104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8685A9-37A4-4BCC-8C39-42EFADB0D191}"/>
              </a:ext>
            </a:extLst>
          </p:cNvPr>
          <p:cNvSpPr txBox="1"/>
          <p:nvPr/>
        </p:nvSpPr>
        <p:spPr>
          <a:xfrm>
            <a:off x="940545" y="5741901"/>
            <a:ext cx="7755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dirty="0"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بر روی فایل ضبط شده در صفحه راست کلیک کرده و گزینه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Save Media As</a:t>
            </a:r>
            <a:r>
              <a:rPr lang="fa-IR" b="1" dirty="0"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را انتخاب کنید و در مکان مناسب ذخیر نمایید.   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573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4D748C98-6FA0-44C6-9B32-B054BAACC408}"/>
              </a:ext>
            </a:extLst>
          </p:cNvPr>
          <p:cNvSpPr txBox="1"/>
          <p:nvPr/>
        </p:nvSpPr>
        <p:spPr>
          <a:xfrm>
            <a:off x="1952980" y="550314"/>
            <a:ext cx="586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راهنمای ارسال فایل ها در سامانه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77DED-3F53-4561-9542-067C5EA3E8F2}"/>
              </a:ext>
            </a:extLst>
          </p:cNvPr>
          <p:cNvSpPr txBox="1"/>
          <p:nvPr/>
        </p:nvSpPr>
        <p:spPr>
          <a:xfrm>
            <a:off x="8290560" y="635080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10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/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15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C04B63-1205-41FD-9C4A-CD1D96B92A21}"/>
              </a:ext>
            </a:extLst>
          </p:cNvPr>
          <p:cNvSpPr txBox="1"/>
          <p:nvPr/>
        </p:nvSpPr>
        <p:spPr>
          <a:xfrm>
            <a:off x="515926" y="1147666"/>
            <a:ext cx="7774634" cy="213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بعد از تهیه ویدئو ارائه، فایل های ویدئو ارائه (در فرمت </a:t>
            </a:r>
            <a:r>
              <a:rPr lang="en-US" dirty="0">
                <a:cs typeface="B Nazanin" panose="00000400000000000000" pitchFamily="2" charset="-78"/>
              </a:rPr>
              <a:t>.mp4</a:t>
            </a:r>
            <a:r>
              <a:rPr lang="fa-IR" dirty="0">
                <a:cs typeface="B Nazanin" panose="00000400000000000000" pitchFamily="2" charset="-78"/>
              </a:rPr>
              <a:t>) و فایل ارائه (در فرمت </a:t>
            </a:r>
            <a:r>
              <a:rPr lang="en-US" dirty="0">
                <a:cs typeface="B Nazanin" panose="00000400000000000000" pitchFamily="2" charset="-78"/>
              </a:rPr>
              <a:t>pptx</a:t>
            </a:r>
            <a:r>
              <a:rPr lang="fa-IR" dirty="0">
                <a:cs typeface="B Nazanin" panose="00000400000000000000" pitchFamily="2" charset="-78"/>
              </a:rPr>
              <a:t>)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 را در یک پوشه با نام کد مقاله قرار دهید و به صورت فشرده (</a:t>
            </a:r>
            <a:r>
              <a:rPr lang="en-US" dirty="0">
                <a:cs typeface="B Nazanin" panose="00000400000000000000" pitchFamily="2" charset="-78"/>
              </a:rPr>
              <a:t>.zip </a:t>
            </a:r>
            <a:r>
              <a:rPr lang="fa-IR" dirty="0">
                <a:cs typeface="B Nazanin" panose="00000400000000000000" pitchFamily="2" charset="-78"/>
              </a:rPr>
              <a:t> ) ذخیره نمایید.</a:t>
            </a:r>
          </a:p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نام پوشه بایستی کد مقاله باشد</a:t>
            </a:r>
          </a:p>
          <a:p>
            <a:pPr marL="285750" indent="-285750" algn="just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برای ارسال فایل ها وارد حساب کاربردی شوید و در بخش"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ارسال فایل</a:t>
            </a:r>
            <a:r>
              <a:rPr lang="fa-IR" dirty="0">
                <a:cs typeface="B Nazanin" panose="00000400000000000000" pitchFamily="2" charset="-78"/>
              </a:rPr>
              <a:t>" بر روی گزینه "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ارسال فایل </a:t>
            </a:r>
            <a:r>
              <a:rPr lang="en-US" b="1" dirty="0">
                <a:solidFill>
                  <a:srgbClr val="FF0000"/>
                </a:solidFill>
                <a:cs typeface="B Nazanin" panose="00000400000000000000" pitchFamily="2" charset="-78"/>
              </a:rPr>
              <a:t>zip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 شده</a:t>
            </a:r>
            <a:r>
              <a:rPr lang="fa-IR" dirty="0">
                <a:cs typeface="B Nazanin" panose="00000400000000000000" pitchFamily="2" charset="-78"/>
              </a:rPr>
              <a:t>" کلیک و فایل را بارگذاری کنید.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B24EB-913D-43F8-AAC8-CD89F547A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183" y="3413575"/>
            <a:ext cx="1729017" cy="28065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3B66EB-B77E-4449-B1B5-EF93595A2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511" y="3413574"/>
            <a:ext cx="3553012" cy="2806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72710D-EA8C-4B82-8E1D-FCEFFE4FA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5" y="3429000"/>
            <a:ext cx="2968851" cy="178940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1AA62E8-F162-4B1A-9D37-010BE84FFB09}"/>
              </a:ext>
            </a:extLst>
          </p:cNvPr>
          <p:cNvSpPr/>
          <p:nvPr/>
        </p:nvSpPr>
        <p:spPr>
          <a:xfrm>
            <a:off x="6904654" y="4620891"/>
            <a:ext cx="382555" cy="3918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bg2"/>
                </a:solidFill>
                <a:cs typeface="B Nazanin" panose="00000400000000000000" pitchFamily="2" charset="-78"/>
              </a:rPr>
              <a:t>1</a:t>
            </a:r>
            <a:endParaRPr lang="en-US" b="1" dirty="0">
              <a:solidFill>
                <a:schemeClr val="bg2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10069E-B2FC-4525-A7BC-A7C2ADFE18B4}"/>
              </a:ext>
            </a:extLst>
          </p:cNvPr>
          <p:cNvSpPr/>
          <p:nvPr/>
        </p:nvSpPr>
        <p:spPr>
          <a:xfrm>
            <a:off x="4694739" y="5710334"/>
            <a:ext cx="382555" cy="3918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bg2"/>
                </a:solidFill>
                <a:cs typeface="B Nazanin" panose="00000400000000000000" pitchFamily="2" charset="-78"/>
              </a:rPr>
              <a:t>2</a:t>
            </a:r>
            <a:endParaRPr lang="en-US" b="1" dirty="0">
              <a:solidFill>
                <a:schemeClr val="bg2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CD37F8-7725-44DB-AC2A-4A866F2DB0D1}"/>
              </a:ext>
            </a:extLst>
          </p:cNvPr>
          <p:cNvSpPr/>
          <p:nvPr/>
        </p:nvSpPr>
        <p:spPr>
          <a:xfrm>
            <a:off x="324648" y="4127759"/>
            <a:ext cx="382555" cy="3918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bg2"/>
                </a:solidFill>
                <a:cs typeface="B Nazanin" panose="00000400000000000000" pitchFamily="2" charset="-78"/>
              </a:rPr>
              <a:t>3</a:t>
            </a:r>
            <a:endParaRPr lang="en-US" b="1" dirty="0">
              <a:solidFill>
                <a:schemeClr val="bg2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5629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A8CBDB47-BF20-497E-B1C5-B8ECD522B254}"/>
              </a:ext>
            </a:extLst>
          </p:cNvPr>
          <p:cNvSpPr/>
          <p:nvPr/>
        </p:nvSpPr>
        <p:spPr>
          <a:xfrm>
            <a:off x="1644153" y="6512613"/>
            <a:ext cx="6418243" cy="45719"/>
          </a:xfrm>
          <a:prstGeom prst="roundRect">
            <a:avLst>
              <a:gd name="adj" fmla="val 50000"/>
            </a:avLst>
          </a:prstGeom>
          <a:solidFill>
            <a:srgbClr val="2E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D748C98-6FA0-44C6-9B32-B054BAACC408}"/>
              </a:ext>
            </a:extLst>
          </p:cNvPr>
          <p:cNvSpPr txBox="1"/>
          <p:nvPr/>
        </p:nvSpPr>
        <p:spPr>
          <a:xfrm>
            <a:off x="6286425" y="550314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r>
              <a:rPr lang="fa-IR" sz="2800" dirty="0">
                <a:cs typeface="B Titr" panose="00000700000000000000" pitchFamily="2" charset="-78"/>
              </a:rPr>
              <a:t>مقدمه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629F7-950D-4ED3-BF97-D7AF89537703}"/>
              </a:ext>
            </a:extLst>
          </p:cNvPr>
          <p:cNvSpPr txBox="1"/>
          <p:nvPr/>
        </p:nvSpPr>
        <p:spPr>
          <a:xfrm>
            <a:off x="8290560" y="6350806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11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/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15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819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A8CBDB47-BF20-497E-B1C5-B8ECD522B254}"/>
              </a:ext>
            </a:extLst>
          </p:cNvPr>
          <p:cNvSpPr/>
          <p:nvPr/>
        </p:nvSpPr>
        <p:spPr>
          <a:xfrm>
            <a:off x="1644153" y="6512613"/>
            <a:ext cx="6418243" cy="45719"/>
          </a:xfrm>
          <a:prstGeom prst="roundRect">
            <a:avLst>
              <a:gd name="adj" fmla="val 50000"/>
            </a:avLst>
          </a:prstGeom>
          <a:solidFill>
            <a:srgbClr val="2E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D748C98-6FA0-44C6-9B32-B054BAACC408}"/>
              </a:ext>
            </a:extLst>
          </p:cNvPr>
          <p:cNvSpPr txBox="1"/>
          <p:nvPr/>
        </p:nvSpPr>
        <p:spPr>
          <a:xfrm>
            <a:off x="3830465" y="540983"/>
            <a:ext cx="3793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r>
              <a:rPr lang="fa-IR" sz="2800" dirty="0">
                <a:cs typeface="B Titr" panose="00000700000000000000" pitchFamily="2" charset="-78"/>
              </a:rPr>
              <a:t>مروری بر کارهای انجام شده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629F7-950D-4ED3-BF97-D7AF89537703}"/>
              </a:ext>
            </a:extLst>
          </p:cNvPr>
          <p:cNvSpPr txBox="1"/>
          <p:nvPr/>
        </p:nvSpPr>
        <p:spPr>
          <a:xfrm>
            <a:off x="8290560" y="6350806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12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/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15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8610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A8CBDB47-BF20-497E-B1C5-B8ECD522B254}"/>
              </a:ext>
            </a:extLst>
          </p:cNvPr>
          <p:cNvSpPr/>
          <p:nvPr/>
        </p:nvSpPr>
        <p:spPr>
          <a:xfrm>
            <a:off x="1644153" y="6512613"/>
            <a:ext cx="6418243" cy="45719"/>
          </a:xfrm>
          <a:prstGeom prst="roundRect">
            <a:avLst>
              <a:gd name="adj" fmla="val 50000"/>
            </a:avLst>
          </a:prstGeom>
          <a:solidFill>
            <a:srgbClr val="2E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D748C98-6FA0-44C6-9B32-B054BAACC408}"/>
              </a:ext>
            </a:extLst>
          </p:cNvPr>
          <p:cNvSpPr txBox="1"/>
          <p:nvPr/>
        </p:nvSpPr>
        <p:spPr>
          <a:xfrm>
            <a:off x="4776516" y="520663"/>
            <a:ext cx="2632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r>
              <a:rPr lang="fa-IR" sz="2800" dirty="0">
                <a:cs typeface="B Titr" panose="00000700000000000000" pitchFamily="2" charset="-78"/>
              </a:rPr>
              <a:t>فرآیند انجام تحقیق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54E823-29B0-483F-A6D4-39F4F25587A2}"/>
              </a:ext>
            </a:extLst>
          </p:cNvPr>
          <p:cNvSpPr txBox="1"/>
          <p:nvPr/>
        </p:nvSpPr>
        <p:spPr>
          <a:xfrm>
            <a:off x="8290560" y="635080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13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/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15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9836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A8CBDB47-BF20-497E-B1C5-B8ECD522B254}"/>
              </a:ext>
            </a:extLst>
          </p:cNvPr>
          <p:cNvSpPr/>
          <p:nvPr/>
        </p:nvSpPr>
        <p:spPr>
          <a:xfrm>
            <a:off x="1644153" y="6512613"/>
            <a:ext cx="6418243" cy="45719"/>
          </a:xfrm>
          <a:prstGeom prst="roundRect">
            <a:avLst>
              <a:gd name="adj" fmla="val 50000"/>
            </a:avLst>
          </a:prstGeom>
          <a:solidFill>
            <a:srgbClr val="2E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D748C98-6FA0-44C6-9B32-B054BAACC408}"/>
              </a:ext>
            </a:extLst>
          </p:cNvPr>
          <p:cNvSpPr txBox="1"/>
          <p:nvPr/>
        </p:nvSpPr>
        <p:spPr>
          <a:xfrm>
            <a:off x="5753845" y="520663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r>
              <a:rPr lang="fa-IR" sz="2800" dirty="0">
                <a:cs typeface="B Titr" panose="00000700000000000000" pitchFamily="2" charset="-78"/>
              </a:rPr>
              <a:t>ارائه نتایج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9189D-EC2B-468A-A675-3675F78B5F9F}"/>
              </a:ext>
            </a:extLst>
          </p:cNvPr>
          <p:cNvSpPr txBox="1"/>
          <p:nvPr/>
        </p:nvSpPr>
        <p:spPr>
          <a:xfrm>
            <a:off x="8290560" y="635080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14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/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15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6856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A8CBDB47-BF20-497E-B1C5-B8ECD522B254}"/>
              </a:ext>
            </a:extLst>
          </p:cNvPr>
          <p:cNvSpPr/>
          <p:nvPr/>
        </p:nvSpPr>
        <p:spPr>
          <a:xfrm>
            <a:off x="1644153" y="6512613"/>
            <a:ext cx="6418243" cy="45719"/>
          </a:xfrm>
          <a:prstGeom prst="roundRect">
            <a:avLst>
              <a:gd name="adj" fmla="val 50000"/>
            </a:avLst>
          </a:prstGeom>
          <a:solidFill>
            <a:srgbClr val="2E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D748C98-6FA0-44C6-9B32-B054BAACC408}"/>
              </a:ext>
            </a:extLst>
          </p:cNvPr>
          <p:cNvSpPr txBox="1"/>
          <p:nvPr/>
        </p:nvSpPr>
        <p:spPr>
          <a:xfrm>
            <a:off x="5737817" y="520663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r>
              <a:rPr lang="fa-IR" sz="2800" dirty="0">
                <a:cs typeface="B Titr" panose="00000700000000000000" pitchFamily="2" charset="-78"/>
              </a:rPr>
              <a:t>جمع بندی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6943E5-75C8-439B-9AC1-6A4ED8E63F4A}"/>
              </a:ext>
            </a:extLst>
          </p:cNvPr>
          <p:cNvSpPr txBox="1"/>
          <p:nvPr/>
        </p:nvSpPr>
        <p:spPr>
          <a:xfrm>
            <a:off x="8290560" y="635080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15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/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15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670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E0D5E8-DC58-47B1-AB64-9F32E3E4D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87C17609-C298-437E-9583-3189BD96ADDD}"/>
              </a:ext>
            </a:extLst>
          </p:cNvPr>
          <p:cNvSpPr txBox="1">
            <a:spLocks/>
          </p:cNvSpPr>
          <p:nvPr/>
        </p:nvSpPr>
        <p:spPr>
          <a:xfrm>
            <a:off x="1028700" y="1905000"/>
            <a:ext cx="7086600" cy="396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algn="ctr" rtl="1"/>
            <a:r>
              <a:rPr lang="fa-IR" sz="2800" b="1" dirty="0">
                <a:solidFill>
                  <a:schemeClr val="tx1"/>
                </a:solidFill>
                <a:cs typeface="B Titr" panose="00000700000000000000" pitchFamily="2" charset="-78"/>
              </a:rPr>
              <a:t>عنوان مقاله</a:t>
            </a:r>
          </a:p>
          <a:p>
            <a:pPr marL="45720" algn="ctr" rtl="1"/>
            <a:endParaRPr lang="fa-IR" sz="2800" b="1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marL="45720" algn="ctr" rtl="1"/>
            <a:endParaRPr lang="fa-IR" sz="2800" b="1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marL="45720" algn="ctr" rtl="1"/>
            <a:r>
              <a:rPr lang="fa-IR" sz="1800" b="1" dirty="0">
                <a:solidFill>
                  <a:schemeClr val="tx1"/>
                </a:solidFill>
                <a:cs typeface="B Titr" panose="00000700000000000000" pitchFamily="2" charset="-78"/>
              </a:rPr>
              <a:t>نویسندگان</a:t>
            </a:r>
            <a:endParaRPr lang="fa-IR" sz="1400" b="1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marL="45720" algn="ctr" rtl="1"/>
            <a:r>
              <a:rPr lang="fa-IR" sz="1400" b="1" dirty="0">
                <a:solidFill>
                  <a:schemeClr val="tx1"/>
                </a:solidFill>
                <a:cs typeface="B Titr" panose="00000700000000000000" pitchFamily="2" charset="-78"/>
              </a:rPr>
              <a:t>دانشگاه یا سازمان مربوطه</a:t>
            </a:r>
          </a:p>
          <a:p>
            <a:pPr algn="ctr"/>
            <a:endParaRPr lang="en-US" sz="1400" b="1" dirty="0">
              <a:cs typeface="B Titr" panose="00000700000000000000" pitchFamily="2" charset="-78"/>
            </a:endParaRPr>
          </a:p>
          <a:p>
            <a:pPr algn="ctr"/>
            <a:endParaRPr lang="fa-IR" sz="1400" b="1" dirty="0">
              <a:cs typeface="B Titr" panose="00000700000000000000" pitchFamily="2" charset="-78"/>
            </a:endParaRPr>
          </a:p>
          <a:p>
            <a:pPr marL="45720" algn="ctr" rtl="1"/>
            <a:r>
              <a:rPr lang="fa-IR" sz="2000" b="1" dirty="0">
                <a:solidFill>
                  <a:schemeClr val="tx1"/>
                </a:solidFill>
                <a:cs typeface="B Titr" panose="00000700000000000000" pitchFamily="2" charset="-78"/>
              </a:rPr>
              <a:t>ارائه </a:t>
            </a:r>
            <a:r>
              <a:rPr lang="fa-IR" sz="20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دهنده</a:t>
            </a:r>
          </a:p>
          <a:p>
            <a:pPr marL="45720" algn="ctr" rtl="1"/>
            <a:endParaRPr lang="fa-IR" sz="2000" b="1" dirty="0">
              <a:solidFill>
                <a:schemeClr val="tx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45720" algn="ctr" rtl="1"/>
            <a:endParaRPr lang="fa-IR" sz="2000" b="1" dirty="0">
              <a:solidFill>
                <a:schemeClr val="tx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45720" algn="ctr" rtl="1"/>
            <a:r>
              <a:rPr lang="fa-IR" sz="20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کد مقاله</a:t>
            </a:r>
          </a:p>
        </p:txBody>
      </p:sp>
    </p:spTree>
    <p:extLst>
      <p:ext uri="{BB962C8B-B14F-4D97-AF65-F5344CB8AC3E}">
        <p14:creationId xmlns:p14="http://schemas.microsoft.com/office/powerpoint/2010/main" val="408837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A8CBDB47-BF20-497E-B1C5-B8ECD522B254}"/>
              </a:ext>
            </a:extLst>
          </p:cNvPr>
          <p:cNvSpPr/>
          <p:nvPr/>
        </p:nvSpPr>
        <p:spPr>
          <a:xfrm>
            <a:off x="1644153" y="6512613"/>
            <a:ext cx="6418243" cy="45719"/>
          </a:xfrm>
          <a:prstGeom prst="roundRect">
            <a:avLst>
              <a:gd name="adj" fmla="val 50000"/>
            </a:avLst>
          </a:prstGeom>
          <a:solidFill>
            <a:srgbClr val="2E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D748C98-6FA0-44C6-9B32-B054BAACC408}"/>
              </a:ext>
            </a:extLst>
          </p:cNvPr>
          <p:cNvSpPr txBox="1"/>
          <p:nvPr/>
        </p:nvSpPr>
        <p:spPr>
          <a:xfrm>
            <a:off x="5554047" y="520663"/>
            <a:ext cx="2012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r>
              <a:rPr lang="fa-IR" sz="2800" dirty="0">
                <a:cs typeface="B Titr" panose="00000700000000000000" pitchFamily="2" charset="-78"/>
              </a:rPr>
              <a:t>فهرست مطالب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110" name="Content Placeholder 1">
            <a:extLst>
              <a:ext uri="{FF2B5EF4-FFF2-40B4-BE49-F238E27FC236}">
                <a16:creationId xmlns:a16="http://schemas.microsoft.com/office/drawing/2014/main" id="{33DCAE06-8BA9-4EAA-A58F-DFA123B9E0AC}"/>
              </a:ext>
            </a:extLst>
          </p:cNvPr>
          <p:cNvSpPr txBox="1">
            <a:spLocks/>
          </p:cNvSpPr>
          <p:nvPr/>
        </p:nvSpPr>
        <p:spPr>
          <a:xfrm>
            <a:off x="450897" y="1158637"/>
            <a:ext cx="7611499" cy="3715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rt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a-I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نکات مهم در رابطه با تهیه فایل ارائه</a:t>
            </a:r>
          </a:p>
          <a:p>
            <a:pPr marL="285750" indent="-285750" algn="just" rt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a-I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راهنمای آماده سازی و ارسال فایل ویدیوئی ارائه مجازی مقالات</a:t>
            </a:r>
          </a:p>
          <a:p>
            <a:pPr marL="285750" indent="-285750" algn="just" rt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a-I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نکته بسیار مهم</a:t>
            </a:r>
          </a:p>
          <a:p>
            <a:pPr marL="285750" indent="-285750" algn="just" rt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a-I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راهنمای تکمیلی در رابطه با تهیه ویدئو ارائه</a:t>
            </a:r>
          </a:p>
          <a:p>
            <a:pPr marL="285750" indent="-285750" algn="just" rt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a-I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استفاده از نرم افزار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PowerPoint</a:t>
            </a:r>
            <a:r>
              <a:rPr lang="fa-I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 برای تولید ویدئو</a:t>
            </a:r>
          </a:p>
          <a:p>
            <a:pPr marL="285750" indent="-285750" algn="just" rt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a-I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راهنمای ارسال فایل ها در سامانه</a:t>
            </a:r>
          </a:p>
          <a:p>
            <a:pPr marL="285750" indent="-285750" algn="just" rtl="1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>
              <a:lnSpc>
                <a:spcPct val="200000"/>
              </a:lnSpc>
            </a:pPr>
            <a:endParaRPr lang="fa-IR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372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4D748C98-6FA0-44C6-9B32-B054BAACC408}"/>
              </a:ext>
            </a:extLst>
          </p:cNvPr>
          <p:cNvSpPr txBox="1"/>
          <p:nvPr/>
        </p:nvSpPr>
        <p:spPr>
          <a:xfrm>
            <a:off x="3484547" y="572233"/>
            <a:ext cx="401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نکات مهم در رابطه با تهیه فایل ارائه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77DED-3F53-4561-9542-067C5EA3E8F2}"/>
              </a:ext>
            </a:extLst>
          </p:cNvPr>
          <p:cNvSpPr txBox="1"/>
          <p:nvPr/>
        </p:nvSpPr>
        <p:spPr>
          <a:xfrm>
            <a:off x="8290560" y="63508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/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15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305A6-4AB4-490C-AE58-C8830076BC62}"/>
              </a:ext>
            </a:extLst>
          </p:cNvPr>
          <p:cNvSpPr txBox="1"/>
          <p:nvPr/>
        </p:nvSpPr>
        <p:spPr>
          <a:xfrm>
            <a:off x="762000" y="1303854"/>
            <a:ext cx="7670800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fa-IR" sz="1800" dirty="0">
                <a:cs typeface="B Nazanin" pitchFamily="2" charset="-78"/>
              </a:rPr>
              <a:t>تمامی پژوهشگرانی که مقاله آن ها بصورت ارائه شفاهی پذیرفته شده است بایستی </a:t>
            </a:r>
            <a:r>
              <a:rPr lang="ar-SA" sz="1800" dirty="0">
                <a:cs typeface="B Nazanin" pitchFamily="2" charset="-78"/>
              </a:rPr>
              <a:t>اسلایدهای</a:t>
            </a:r>
            <a:endParaRPr lang="fa-IR" sz="18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defRPr/>
            </a:pPr>
            <a:r>
              <a:rPr lang="ar-SA" sz="1800" dirty="0">
                <a:cs typeface="B Nazanin" pitchFamily="2" charset="-78"/>
              </a:rPr>
              <a:t> خود را طبق</a:t>
            </a:r>
            <a:r>
              <a:rPr lang="fa-IR" sz="1800" dirty="0">
                <a:cs typeface="B Nazanin" pitchFamily="2" charset="-78"/>
              </a:rPr>
              <a:t> این</a:t>
            </a:r>
            <a:r>
              <a:rPr lang="ar-SA" sz="1800" dirty="0">
                <a:cs typeface="B Nazanin" pitchFamily="2" charset="-78"/>
              </a:rPr>
              <a:t> فرمت تهیه نمایند.</a:t>
            </a:r>
            <a:endParaRPr lang="fa-IR" sz="1800" dirty="0">
              <a:cs typeface="B Nazanin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ar-SA" sz="1800" dirty="0">
                <a:cs typeface="B Nazanin" pitchFamily="2" charset="-78"/>
              </a:rPr>
              <a:t>در اسلاید</a:t>
            </a:r>
            <a:r>
              <a:rPr lang="fa-IR" sz="1800" dirty="0">
                <a:cs typeface="B Nazanin" pitchFamily="2" charset="-78"/>
              </a:rPr>
              <a:t> عنوان</a:t>
            </a:r>
            <a:r>
              <a:rPr lang="ar-SA" sz="1800" dirty="0">
                <a:cs typeface="B Nazanin" pitchFamily="2" charset="-78"/>
              </a:rPr>
              <a:t> می‌بایست </a:t>
            </a:r>
            <a:r>
              <a:rPr lang="ar-SA" sz="1800" b="1" dirty="0">
                <a:cs typeface="B Nazanin" pitchFamily="2" charset="-78"/>
              </a:rPr>
              <a:t>عنوان مقاله</a:t>
            </a:r>
            <a:r>
              <a:rPr lang="ar-SA" sz="1800" dirty="0">
                <a:cs typeface="B Nazanin" pitchFamily="2" charset="-78"/>
              </a:rPr>
              <a:t>، </a:t>
            </a:r>
            <a:r>
              <a:rPr lang="ar-SA" sz="1800" b="1" dirty="0">
                <a:cs typeface="B Nazanin" pitchFamily="2" charset="-78"/>
              </a:rPr>
              <a:t>نام نویسنده (نویسندگان)</a:t>
            </a:r>
            <a:r>
              <a:rPr lang="ar-SA" sz="1800" dirty="0">
                <a:cs typeface="B Nazanin" pitchFamily="2" charset="-78"/>
              </a:rPr>
              <a:t>، </a:t>
            </a:r>
            <a:r>
              <a:rPr lang="ar-SA" sz="1800" b="1" dirty="0">
                <a:cs typeface="B Nazanin" pitchFamily="2" charset="-78"/>
              </a:rPr>
              <a:t>کد مقاله </a:t>
            </a:r>
            <a:r>
              <a:rPr lang="ar-SA" sz="1800" dirty="0">
                <a:cs typeface="B Nazanin" pitchFamily="2" charset="-78"/>
              </a:rPr>
              <a:t>و </a:t>
            </a:r>
            <a:r>
              <a:rPr lang="ar-SA" sz="1800" b="1" dirty="0">
                <a:cs typeface="B Nazanin" pitchFamily="2" charset="-78"/>
              </a:rPr>
              <a:t>نام ارائه دهنده </a:t>
            </a:r>
            <a:r>
              <a:rPr lang="ar-SA" sz="1800" dirty="0">
                <a:cs typeface="B Nazanin" pitchFamily="2" charset="-78"/>
              </a:rPr>
              <a:t>وجود داشته باشد.</a:t>
            </a:r>
            <a:endParaRPr lang="en-US" sz="1800" dirty="0">
              <a:cs typeface="B Nazanin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ar-SA" sz="1800" dirty="0">
                <a:cs typeface="B Nazanin" pitchFamily="2" charset="-78"/>
              </a:rPr>
              <a:t>تعداد اسلایدها بین </a:t>
            </a:r>
            <a:r>
              <a:rPr lang="ar-SA" sz="1800" b="1" dirty="0">
                <a:cs typeface="B Nazanin" pitchFamily="2" charset="-78"/>
              </a:rPr>
              <a:t>1</a:t>
            </a:r>
            <a:r>
              <a:rPr lang="fa-IR" sz="1800" b="1" dirty="0">
                <a:cs typeface="B Nazanin" pitchFamily="2" charset="-78"/>
              </a:rPr>
              <a:t>0</a:t>
            </a:r>
            <a:r>
              <a:rPr lang="ar-SA" sz="1800" b="1" dirty="0">
                <a:cs typeface="B Nazanin" pitchFamily="2" charset="-78"/>
              </a:rPr>
              <a:t> تا </a:t>
            </a:r>
            <a:r>
              <a:rPr lang="fa-IR" sz="1800" b="1" dirty="0">
                <a:cs typeface="B Nazanin" pitchFamily="2" charset="-78"/>
              </a:rPr>
              <a:t>15</a:t>
            </a:r>
            <a:r>
              <a:rPr lang="ar-SA" sz="1800" b="1" dirty="0">
                <a:cs typeface="B Nazanin" pitchFamily="2" charset="-78"/>
              </a:rPr>
              <a:t> اسلاید </a:t>
            </a:r>
            <a:r>
              <a:rPr lang="fa-IR" sz="1800" dirty="0">
                <a:cs typeface="B Nazanin" pitchFamily="2" charset="-78"/>
              </a:rPr>
              <a:t>پیشنهاد می شود.</a:t>
            </a:r>
            <a:endParaRPr lang="en-US" sz="1800" dirty="0">
              <a:cs typeface="B Nazanin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fa-IR" sz="1800" b="1" dirty="0">
                <a:solidFill>
                  <a:srgbClr val="FF0000"/>
                </a:solidFill>
                <a:cs typeface="B Nazanin" pitchFamily="2" charset="-78"/>
              </a:rPr>
              <a:t>حداکثر زمان تخصیص داده شده برای ارائه هر مقاله شفاهی 10 دقیقه ارائه و 5 دقیقه برای پرسش و پاسخ در نظر گرفته شده است.</a:t>
            </a:r>
          </a:p>
          <a:p>
            <a:pPr marL="285750" indent="-285750" algn="just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ar-SA" sz="1800" b="1" dirty="0">
                <a:cs typeface="B Nazanin" pitchFamily="2" charset="-78"/>
              </a:rPr>
              <a:t>نوع قلم فارسی</a:t>
            </a:r>
            <a:r>
              <a:rPr lang="ar-SA" sz="1800" dirty="0">
                <a:cs typeface="B Nazanin" pitchFamily="2" charset="-78"/>
              </a:rPr>
              <a:t>: از قلم </a:t>
            </a:r>
            <a:r>
              <a:rPr lang="ar-SA" sz="1800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«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B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Titr</a:t>
            </a:r>
            <a:r>
              <a:rPr lang="ar-SA" sz="1800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» برای عناوین و از قلم «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B Nazanin</a:t>
            </a:r>
            <a:r>
              <a:rPr lang="ar-SA" sz="1800" dirty="0">
                <a:cs typeface="B Nazanin" pitchFamily="2" charset="-78"/>
              </a:rPr>
              <a:t>» برای متن مقاله و متن داخل جداول استفاده نمایید.</a:t>
            </a:r>
            <a:endParaRPr lang="en-US" sz="1800" dirty="0">
              <a:cs typeface="B Nazanin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ar-SA" sz="1800" b="1" dirty="0">
                <a:cs typeface="B Nazanin" pitchFamily="2" charset="-78"/>
              </a:rPr>
              <a:t>نوع قلم انگلیسی</a:t>
            </a:r>
            <a:r>
              <a:rPr lang="ar-SA" sz="1800" dirty="0">
                <a:cs typeface="B Nazanin" pitchFamily="2" charset="-78"/>
              </a:rPr>
              <a:t>: از قلم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Cambria</a:t>
            </a:r>
            <a:r>
              <a:rPr lang="fa-IR" sz="1400" dirty="0">
                <a:cs typeface="+mj-cs"/>
              </a:rPr>
              <a:t> </a:t>
            </a:r>
            <a:r>
              <a:rPr lang="fa-IR" dirty="0">
                <a:cs typeface="B Nazanin" pitchFamily="2" charset="-78"/>
              </a:rPr>
              <a:t>و یک </a:t>
            </a:r>
            <a:r>
              <a:rPr lang="ar-SA" sz="1800" dirty="0">
                <a:cs typeface="B Nazanin" pitchFamily="2" charset="-78"/>
              </a:rPr>
              <a:t>سایز</a:t>
            </a:r>
            <a:r>
              <a:rPr lang="fa-IR" sz="1800" dirty="0">
                <a:cs typeface="B Nazanin" pitchFamily="2" charset="-78"/>
              </a:rPr>
              <a:t> کوچکتر از متن فارسی </a:t>
            </a:r>
            <a:r>
              <a:rPr lang="ar-SA" sz="1800" dirty="0">
                <a:cs typeface="B Nazanin" pitchFamily="2" charset="-78"/>
              </a:rPr>
              <a:t>استفاده </a:t>
            </a:r>
            <a:r>
              <a:rPr lang="fa-IR" dirty="0">
                <a:cs typeface="B Nazanin" pitchFamily="2" charset="-78"/>
              </a:rPr>
              <a:t>شود.</a:t>
            </a:r>
            <a:endParaRPr lang="en-US" sz="20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9100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7F77DED-3F53-4561-9542-067C5EA3E8F2}"/>
              </a:ext>
            </a:extLst>
          </p:cNvPr>
          <p:cNvSpPr txBox="1"/>
          <p:nvPr/>
        </p:nvSpPr>
        <p:spPr>
          <a:xfrm>
            <a:off x="8290560" y="635080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2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/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15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DA35-AAC3-4DB3-AA4B-866E54E8F218}"/>
              </a:ext>
            </a:extLst>
          </p:cNvPr>
          <p:cNvSpPr txBox="1"/>
          <p:nvPr/>
        </p:nvSpPr>
        <p:spPr>
          <a:xfrm>
            <a:off x="762000" y="1303854"/>
            <a:ext cx="7670800" cy="213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altLang="en-US" sz="1800" dirty="0">
                <a:cs typeface="B Nazanin" pitchFamily="2" charset="-78"/>
              </a:rPr>
              <a:t>رنگ قلم مشکی و زمینه اسلایدهای پاورپوینت مطابق با فرمت</a:t>
            </a:r>
            <a:r>
              <a:rPr lang="fa-IR" altLang="en-US" sz="1800" dirty="0">
                <a:cs typeface="B Nazanin" pitchFamily="2" charset="-78"/>
              </a:rPr>
              <a:t> این</a:t>
            </a:r>
            <a:r>
              <a:rPr lang="ar-SA" altLang="en-US" sz="1800" dirty="0">
                <a:cs typeface="B Nazanin" pitchFamily="2" charset="-78"/>
              </a:rPr>
              <a:t> اسلاید </a:t>
            </a:r>
            <a:r>
              <a:rPr lang="fa-IR" altLang="en-US" sz="1800" dirty="0">
                <a:cs typeface="B Nazanin" pitchFamily="2" charset="-78"/>
              </a:rPr>
              <a:t>تنظیم گردد</a:t>
            </a:r>
            <a:r>
              <a:rPr lang="ar-SA" altLang="en-US" sz="1800" dirty="0">
                <a:cs typeface="B Nazanin" pitchFamily="2" charset="-78"/>
              </a:rPr>
              <a:t>.</a:t>
            </a:r>
            <a:endParaRPr lang="en-US" altLang="en-US" sz="1800" dirty="0">
              <a:cs typeface="B Nazanin" pitchFamily="2" charset="-78"/>
            </a:endParaRPr>
          </a:p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altLang="en-US" sz="1800" dirty="0">
                <a:cs typeface="B Nazanin" pitchFamily="2" charset="-78"/>
              </a:rPr>
              <a:t>در تنظیم اسلایدها حتماً به مطالب اصلی مقاله شامل مقدمات، مبانی نظری و پیشینه، اهداف،</a:t>
            </a:r>
            <a:endParaRPr lang="fa-IR" altLang="en-US" sz="1800" dirty="0"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ar-SA" altLang="en-US" sz="1800" dirty="0">
                <a:cs typeface="B Nazanin" pitchFamily="2" charset="-78"/>
              </a:rPr>
              <a:t> روش های پژوهش، نتایج ذکر شوند. از آوردن مطالب غیرضروری خودداری نموده و تصاویر، اشکال، جداول و نمودارهای قابل فهم و مرتبط با موضوع مقاله را استفاده نمائید.</a:t>
            </a:r>
            <a:endParaRPr lang="en-US" altLang="en-US" sz="1800" dirty="0">
              <a:cs typeface="B Nazanin" pitchFamily="2" charset="-78"/>
            </a:endParaRPr>
          </a:p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altLang="en-US" sz="1800" dirty="0">
                <a:cs typeface="B Nazanin" pitchFamily="2" charset="-78"/>
              </a:rPr>
              <a:t>مطالب بایستی از نظر املايي و نگارشي به دقت بررسی و در صورت وجود ایراد، تصحيح گردد.</a:t>
            </a:r>
            <a:endParaRPr lang="en-US" altLang="en-US" sz="1800" dirty="0">
              <a:cs typeface="B Nazanin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942614-A625-473C-9734-6992B02A8068}"/>
              </a:ext>
            </a:extLst>
          </p:cNvPr>
          <p:cNvSpPr txBox="1"/>
          <p:nvPr/>
        </p:nvSpPr>
        <p:spPr>
          <a:xfrm>
            <a:off x="3484547" y="572233"/>
            <a:ext cx="401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نکات مهم در رابطه با تهیه فایل ارائه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4D748C98-6FA0-44C6-9B32-B054BAACC408}"/>
              </a:ext>
            </a:extLst>
          </p:cNvPr>
          <p:cNvSpPr txBox="1"/>
          <p:nvPr/>
        </p:nvSpPr>
        <p:spPr>
          <a:xfrm>
            <a:off x="1952980" y="550314"/>
            <a:ext cx="5866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dirty="0">
                <a:cs typeface="B Titr" panose="00000700000000000000" pitchFamily="2" charset="-78"/>
              </a:rPr>
              <a:t>راهنمای آماده سازی و ارسال فایل ویدیوئی ارائه مجازی مقالات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77DED-3F53-4561-9542-067C5EA3E8F2}"/>
              </a:ext>
            </a:extLst>
          </p:cNvPr>
          <p:cNvSpPr txBox="1"/>
          <p:nvPr/>
        </p:nvSpPr>
        <p:spPr>
          <a:xfrm>
            <a:off x="8290560" y="635080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3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/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15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DA35-AAC3-4DB3-AA4B-866E54E8F218}"/>
              </a:ext>
            </a:extLst>
          </p:cNvPr>
          <p:cNvSpPr txBox="1"/>
          <p:nvPr/>
        </p:nvSpPr>
        <p:spPr>
          <a:xfrm>
            <a:off x="762000" y="1303854"/>
            <a:ext cx="7670800" cy="342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eaLnBrk="1" hangingPunct="1">
              <a:lnSpc>
                <a:spcPct val="150000"/>
              </a:lnSpc>
            </a:pPr>
            <a:r>
              <a:rPr lang="fa-IR" altLang="en-US" sz="2000" b="1" dirty="0">
                <a:solidFill>
                  <a:srgbClr val="FF0000"/>
                </a:solidFill>
                <a:cs typeface="B Nazanin" pitchFamily="2" charset="-78"/>
              </a:rPr>
              <a:t>فرصت نهایی ارسال</a:t>
            </a:r>
            <a:r>
              <a:rPr lang="en-US" altLang="en-US" sz="20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altLang="en-US" sz="2000" b="1" dirty="0">
                <a:solidFill>
                  <a:srgbClr val="FF0000"/>
                </a:solidFill>
                <a:cs typeface="B Nazanin" pitchFamily="2" charset="-78"/>
              </a:rPr>
              <a:t> فایل ها: جمعه 8 بهمن 1400</a:t>
            </a:r>
            <a:endParaRPr lang="en-US" altLang="en-US" sz="2000" b="1" dirty="0">
              <a:solidFill>
                <a:srgbClr val="FF0000"/>
              </a:solidFill>
              <a:cs typeface="B Nazanin" pitchFamily="2" charset="-78"/>
            </a:endParaRPr>
          </a:p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a-IR" altLang="en-US" dirty="0">
              <a:cs typeface="B Nazanin" pitchFamily="2" charset="-78"/>
            </a:endParaRPr>
          </a:p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dirty="0">
                <a:cs typeface="B Nazanin" pitchFamily="2" charset="-78"/>
              </a:rPr>
              <a:t>به دلیل برگزاری مجازی کنفرانس، نویسندگان گرامی که مقالات آنها برای ارائه در کنفرانس پذیرفته شده است، بایستی ویدیوی ارائه مجازی مقاله خود را آماده و ارسال نمایند.</a:t>
            </a:r>
            <a:endParaRPr lang="en-US" altLang="en-US" dirty="0">
              <a:cs typeface="B Nazanin" pitchFamily="2" charset="-78"/>
            </a:endParaRPr>
          </a:p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altLang="en-US" sz="1800" dirty="0">
              <a:cs typeface="B Nazanin" pitchFamily="2" charset="-78"/>
            </a:endParaRPr>
          </a:p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altLang="en-US" sz="1800" dirty="0">
                <a:cs typeface="B Nazanin" pitchFamily="2" charset="-78"/>
              </a:rPr>
              <a:t>فایل های تنظیم شده را با عنوان «کد مقاله» </a:t>
            </a:r>
            <a:r>
              <a:rPr lang="ar-SA" altLang="en-US" sz="1800" b="1" dirty="0">
                <a:solidFill>
                  <a:srgbClr val="FF0000"/>
                </a:solidFill>
                <a:cs typeface="B Nazanin" pitchFamily="2" charset="-78"/>
              </a:rPr>
              <a:t>نهایتاً </a:t>
            </a:r>
            <a:r>
              <a:rPr lang="fa-IR" altLang="en-US" sz="1800" b="1" dirty="0">
                <a:solidFill>
                  <a:srgbClr val="FF0000"/>
                </a:solidFill>
                <a:cs typeface="B Nazanin" pitchFamily="2" charset="-78"/>
              </a:rPr>
              <a:t>تا </a:t>
            </a:r>
            <a:r>
              <a:rPr lang="ar-SA" altLang="en-US" sz="1800" b="1" dirty="0">
                <a:solidFill>
                  <a:srgbClr val="FF0000"/>
                </a:solidFill>
                <a:cs typeface="B Nazanin" pitchFamily="2" charset="-78"/>
              </a:rPr>
              <a:t>تاریخ </a:t>
            </a:r>
            <a:r>
              <a:rPr lang="fa-IR" altLang="en-US" sz="1800" b="1" dirty="0">
                <a:solidFill>
                  <a:srgbClr val="FF0000"/>
                </a:solidFill>
                <a:cs typeface="B Nazanin" pitchFamily="2" charset="-78"/>
              </a:rPr>
              <a:t>1400/</a:t>
            </a:r>
            <a:r>
              <a:rPr lang="ar-SA" altLang="en-US" sz="1800" b="1" dirty="0">
                <a:solidFill>
                  <a:srgbClr val="FF0000"/>
                </a:solidFill>
                <a:cs typeface="B Nazanin" pitchFamily="2" charset="-78"/>
              </a:rPr>
              <a:t>1</a:t>
            </a:r>
            <a:r>
              <a:rPr lang="fa-IR" altLang="en-US" sz="1800" b="1" dirty="0">
                <a:solidFill>
                  <a:srgbClr val="FF0000"/>
                </a:solidFill>
                <a:cs typeface="B Nazanin" pitchFamily="2" charset="-78"/>
              </a:rPr>
              <a:t>1/08</a:t>
            </a:r>
            <a:r>
              <a:rPr lang="fa-IR" altLang="en-US" sz="1800" dirty="0">
                <a:cs typeface="B Nazanin" pitchFamily="2" charset="-78"/>
              </a:rPr>
              <a:t> آماده و در حساب کاربری خود بارگذاری نمایید. جهت اطمینان از دریافت فایل توسط دبیرخانه کنفرانس، فایل ها را به ایمیل های کنفرانس شامل </a:t>
            </a:r>
            <a:r>
              <a:rPr lang="en-US" altLang="en-US" sz="1600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  <a:hlinkClick r:id="rId2"/>
              </a:rPr>
              <a:t>9th.fcci.2022@gmail.com</a:t>
            </a:r>
            <a:r>
              <a:rPr lang="en-US" altLang="en-US" sz="1600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 </a:t>
            </a:r>
            <a:r>
              <a:rPr lang="fa-IR" altLang="en-US" sz="1600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 </a:t>
            </a:r>
            <a:r>
              <a:rPr lang="fa-IR" altLang="en-US" sz="1800" dirty="0">
                <a:cs typeface="B Nazanin" pitchFamily="2" charset="-78"/>
              </a:rPr>
              <a:t>و </a:t>
            </a:r>
            <a:r>
              <a:rPr lang="en-US" altLang="en-US" sz="1600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  <a:hlinkClick r:id="rId3"/>
              </a:rPr>
              <a:t>fcci2022@shirazu.ac.ir</a:t>
            </a:r>
            <a:r>
              <a:rPr lang="fa-IR" altLang="en-US" sz="1600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 </a:t>
            </a:r>
            <a:r>
              <a:rPr lang="fa-IR" altLang="en-US" sz="1800" dirty="0">
                <a:cs typeface="B Nazanin" pitchFamily="2" charset="-78"/>
              </a:rPr>
              <a:t>نیز ارسال نمایید.</a:t>
            </a:r>
            <a:endParaRPr lang="en-US" altLang="en-US" sz="1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784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4D748C98-6FA0-44C6-9B32-B054BAACC408}"/>
              </a:ext>
            </a:extLst>
          </p:cNvPr>
          <p:cNvSpPr txBox="1"/>
          <p:nvPr/>
        </p:nvSpPr>
        <p:spPr>
          <a:xfrm>
            <a:off x="1952980" y="550314"/>
            <a:ext cx="5866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dirty="0">
                <a:cs typeface="B Titr" panose="00000700000000000000" pitchFamily="2" charset="-78"/>
              </a:rPr>
              <a:t>آماده سازی فایل ویدئو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77DED-3F53-4561-9542-067C5EA3E8F2}"/>
              </a:ext>
            </a:extLst>
          </p:cNvPr>
          <p:cNvSpPr txBox="1"/>
          <p:nvPr/>
        </p:nvSpPr>
        <p:spPr>
          <a:xfrm>
            <a:off x="8290560" y="6350806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4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/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15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DA35-AAC3-4DB3-AA4B-866E54E8F218}"/>
              </a:ext>
            </a:extLst>
          </p:cNvPr>
          <p:cNvSpPr txBox="1"/>
          <p:nvPr/>
        </p:nvSpPr>
        <p:spPr>
          <a:xfrm>
            <a:off x="625151" y="1303854"/>
            <a:ext cx="7807649" cy="379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dirty="0">
                <a:cs typeface="B Nazanin" pitchFamily="2" charset="-78"/>
              </a:rPr>
              <a:t>نویسندگان گرامی لطفا پس از آماده سازی فایل ارائه خود در فرمت پاورپوینت و یا هر ساختار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en-US" dirty="0">
                <a:cs typeface="B Nazanin" pitchFamily="2" charset="-78"/>
              </a:rPr>
              <a:t> مشابه، با استفاده از نرم افزارهای تصویربرداری از صفحه، اقدام به ضبط ویدیو از ارائه خود نمایند.</a:t>
            </a:r>
          </a:p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b="1" dirty="0">
                <a:solidFill>
                  <a:srgbClr val="FF0000"/>
                </a:solidFill>
                <a:cs typeface="B Nazanin" pitchFamily="2" charset="-78"/>
              </a:rPr>
              <a:t>مدت زمان ارائه مقاله 10 دقیقه </a:t>
            </a:r>
            <a:r>
              <a:rPr lang="fa-IR" altLang="en-US" dirty="0">
                <a:cs typeface="B Nazanin" pitchFamily="2" charset="-78"/>
              </a:rPr>
              <a:t>می باشد و </a:t>
            </a:r>
            <a:r>
              <a:rPr lang="fa-IR" altLang="en-US" b="1" dirty="0">
                <a:cs typeface="B Nazanin" pitchFamily="2" charset="-78"/>
              </a:rPr>
              <a:t>5 دقیقه برای پرسش و پاسخ </a:t>
            </a:r>
            <a:r>
              <a:rPr lang="fa-IR" altLang="en-US" dirty="0">
                <a:cs typeface="B Nazanin" pitchFamily="2" charset="-78"/>
              </a:rPr>
              <a:t>در نظر گرفته شده است.</a:t>
            </a:r>
          </a:p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dirty="0">
                <a:cs typeface="B Nazanin" pitchFamily="2" charset="-78"/>
              </a:rPr>
              <a:t> فایل ویدیویی در فرمت</a:t>
            </a:r>
            <a:r>
              <a:rPr lang="en-US" alt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mp4</a:t>
            </a:r>
            <a:r>
              <a:rPr lang="en-US" altLang="en-US" dirty="0">
                <a:cs typeface="B Nazanin" pitchFamily="2" charset="-78"/>
              </a:rPr>
              <a:t> </a:t>
            </a:r>
            <a:r>
              <a:rPr lang="fa-IR" altLang="en-US" dirty="0">
                <a:cs typeface="B Nazanin" pitchFamily="2" charset="-78"/>
              </a:rPr>
              <a:t> و </a:t>
            </a:r>
            <a:r>
              <a:rPr lang="fa-IR" altLang="en-US" b="1" dirty="0">
                <a:solidFill>
                  <a:srgbClr val="FF0000"/>
                </a:solidFill>
                <a:cs typeface="B Nazanin" pitchFamily="2" charset="-78"/>
              </a:rPr>
              <a:t>حداکثر حجم 30 مگابایت</a:t>
            </a:r>
            <a:r>
              <a:rPr lang="fa-IR" altLang="en-US" dirty="0">
                <a:cs typeface="B Nazanin" pitchFamily="2" charset="-78"/>
              </a:rPr>
              <a:t> قابل پذیرش است.</a:t>
            </a:r>
          </a:p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dirty="0">
                <a:cs typeface="B Nazanin" pitchFamily="2" charset="-78"/>
              </a:rPr>
              <a:t>لطفا فیلم تهیه شده، پیش از ارسال در سیستم دیگری نیز چک گردد تا مشکل صدا و تصویر وجود نداشته باشد.</a:t>
            </a:r>
          </a:p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dirty="0">
                <a:cs typeface="B Nazanin" pitchFamily="2" charset="-78"/>
              </a:rPr>
              <a:t>عمده ترین مشکل که سبب بازگرداندن فیلم ارسالی میگردد پایین بودن صدای شخص ارائه دهنده و یا وجود صدای نویز و ... می باشد. لطفاً فیلم را با صدای بلند ضبط کرده و به هنگام کاهش حجم فیلم، کیفیت صدا را کاهش ندهید.</a:t>
            </a:r>
          </a:p>
        </p:txBody>
      </p:sp>
    </p:spTree>
    <p:extLst>
      <p:ext uri="{BB962C8B-B14F-4D97-AF65-F5344CB8AC3E}">
        <p14:creationId xmlns:p14="http://schemas.microsoft.com/office/powerpoint/2010/main" val="198735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4D748C98-6FA0-44C6-9B32-B054BAACC408}"/>
              </a:ext>
            </a:extLst>
          </p:cNvPr>
          <p:cNvSpPr txBox="1"/>
          <p:nvPr/>
        </p:nvSpPr>
        <p:spPr>
          <a:xfrm>
            <a:off x="1952980" y="550314"/>
            <a:ext cx="586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نکته بسیار مهم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77DED-3F53-4561-9542-067C5EA3E8F2}"/>
              </a:ext>
            </a:extLst>
          </p:cNvPr>
          <p:cNvSpPr txBox="1"/>
          <p:nvPr/>
        </p:nvSpPr>
        <p:spPr>
          <a:xfrm>
            <a:off x="8290560" y="6350806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5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/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15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DA35-AAC3-4DB3-AA4B-866E54E8F218}"/>
              </a:ext>
            </a:extLst>
          </p:cNvPr>
          <p:cNvSpPr txBox="1"/>
          <p:nvPr/>
        </p:nvSpPr>
        <p:spPr>
          <a:xfrm>
            <a:off x="625151" y="1303854"/>
            <a:ext cx="7807649" cy="213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dirty="0">
                <a:cs typeface="B Nazanin" pitchFamily="2" charset="-78"/>
              </a:rPr>
              <a:t>لطفا بسیار دقت گردد که طبق جدول زمانبندی که به زودی منتشر خواهد گردید، 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en-US" dirty="0">
                <a:cs typeface="B Nazanin" pitchFamily="2" charset="-78"/>
              </a:rPr>
              <a:t> ویدیوی ارسالی در روزهای کنفرانس توسط مسئولین نشست پخش شده و پس از آن جلسه 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fa-IR" altLang="en-US" dirty="0">
                <a:cs typeface="B Nazanin" pitchFamily="2" charset="-78"/>
              </a:rPr>
              <a:t>پرسش و پاسخ آنلاین با حضور روسای نشست و شرکت کنندگان انجام خواهد شد. بنابراین </a:t>
            </a:r>
            <a:r>
              <a:rPr lang="fa-IR" altLang="en-US" b="1" dirty="0">
                <a:solidFill>
                  <a:srgbClr val="FF0000"/>
                </a:solidFill>
                <a:cs typeface="B Nazanin" pitchFamily="2" charset="-78"/>
              </a:rPr>
              <a:t>حضور حداقل یکی از نویسندگان در زمان ارائه مقاله به صورت آنلاین ضروری بوده </a:t>
            </a:r>
            <a:r>
              <a:rPr lang="fa-IR" altLang="en-US" dirty="0">
                <a:cs typeface="B Nazanin" pitchFamily="2" charset="-78"/>
              </a:rPr>
              <a:t>و در غیر این صورت مقاله از فرایند نمایه سازی حذف گردیده و مسئولیتی متوجه کنفرانس نخواهد بود.</a:t>
            </a:r>
          </a:p>
        </p:txBody>
      </p:sp>
    </p:spTree>
    <p:extLst>
      <p:ext uri="{BB962C8B-B14F-4D97-AF65-F5344CB8AC3E}">
        <p14:creationId xmlns:p14="http://schemas.microsoft.com/office/powerpoint/2010/main" val="90878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4D748C98-6FA0-44C6-9B32-B054BAACC408}"/>
              </a:ext>
            </a:extLst>
          </p:cNvPr>
          <p:cNvSpPr txBox="1"/>
          <p:nvPr/>
        </p:nvSpPr>
        <p:spPr>
          <a:xfrm>
            <a:off x="1952980" y="550314"/>
            <a:ext cx="586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راهنمای تکمیلی در رابطه با تهیه ویدئو ارائه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77DED-3F53-4561-9542-067C5EA3E8F2}"/>
              </a:ext>
            </a:extLst>
          </p:cNvPr>
          <p:cNvSpPr txBox="1"/>
          <p:nvPr/>
        </p:nvSpPr>
        <p:spPr>
          <a:xfrm>
            <a:off x="8290560" y="635080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6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/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15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DA35-AAC3-4DB3-AA4B-866E54E8F218}"/>
              </a:ext>
            </a:extLst>
          </p:cNvPr>
          <p:cNvSpPr txBox="1"/>
          <p:nvPr/>
        </p:nvSpPr>
        <p:spPr>
          <a:xfrm>
            <a:off x="625151" y="1303854"/>
            <a:ext cx="7807649" cy="2550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جهت ضبط ویدیو می توان از نرم افزارهای مختلف از جمله 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PowerPoint</a:t>
            </a:r>
            <a:r>
              <a:rPr lang="fa-IR" altLang="en-US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، 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Camtasia،</a:t>
            </a:r>
            <a:endParaRPr lang="fa-IR" altLang="en-US" dirty="0">
              <a:latin typeface="Cambria" panose="02040503050406030204" pitchFamily="18" charset="0"/>
              <a:ea typeface="Cambria" panose="02040503050406030204" pitchFamily="18" charset="0"/>
              <a:cs typeface="B Nazanin" pitchFamily="2" charset="-78"/>
            </a:endParaRPr>
          </a:p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Bandicam ،</a:t>
            </a:r>
            <a:r>
              <a:rPr lang="fa-IR" altLang="en-US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 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Recorder Screen Soft ZD </a:t>
            </a:r>
            <a:r>
              <a:rPr lang="fa-IR" altLang="en-US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 و ... استفاده نمود.</a:t>
            </a:r>
          </a:p>
          <a:p>
            <a:pPr marL="285750" indent="-285750" algn="just" rt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در صورت نیاز به کاهش حجم فایلهای ویدیویی، نویسندگان محترم میتوانند از نرم افزارهای تبدیل فایلهای ویدئویی مانند 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HandBrake </a:t>
            </a:r>
            <a:r>
              <a:rPr lang="fa-IR" altLang="en-US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 و یا هر نرم افزار مشابه دیگر استفاده نمایند.</a:t>
            </a:r>
          </a:p>
          <a:p>
            <a:pPr marL="285750" indent="-285750" algn="just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b="1" dirty="0">
                <a:latin typeface="Cambria" panose="02040503050406030204" pitchFamily="18" charset="0"/>
                <a:ea typeface="Cambria" panose="02040503050406030204" pitchFamily="18" charset="0"/>
                <a:cs typeface="B Nazanin" pitchFamily="2" charset="-78"/>
              </a:rPr>
              <a:t> لینک دریافت تعدادی از این برنامه ها در اسلاید بعد آورده شده است.</a:t>
            </a:r>
          </a:p>
          <a:p>
            <a:pPr algn="just" rtl="1">
              <a:lnSpc>
                <a:spcPct val="150000"/>
              </a:lnSpc>
            </a:pPr>
            <a:endParaRPr lang="fa-IR" altLang="en-US" dirty="0">
              <a:latin typeface="Cambria" panose="02040503050406030204" pitchFamily="18" charset="0"/>
              <a:ea typeface="Cambria" panose="02040503050406030204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3821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1074</Words>
  <Application>Microsoft Office PowerPoint</Application>
  <PresentationFormat>On-screen Show (4:3)</PresentationFormat>
  <Paragraphs>107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Alipoor</dc:creator>
  <cp:lastModifiedBy>Alireza Alipoor</cp:lastModifiedBy>
  <cp:revision>19</cp:revision>
  <dcterms:created xsi:type="dcterms:W3CDTF">2022-01-09T08:18:41Z</dcterms:created>
  <dcterms:modified xsi:type="dcterms:W3CDTF">2022-01-09T16:07:46Z</dcterms:modified>
</cp:coreProperties>
</file>